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7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60" r:id="rId4"/>
    <p:sldId id="258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03447BB-5D67-496B-8E87-E561075AD55C}" styleName="Style foncé 1 - Accentuation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Style foncé 2 - Accentuation 5/Accentuation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Style foncé 2 - Accentuation 3/Accentuation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660B408-B3CF-4A94-85FC-2B1E0A45F4A2}" styleName="Style foncé 2 - Accentuation 1/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826" autoAdjust="0"/>
    <p:restoredTop sz="94552" autoAdjust="0"/>
  </p:normalViewPr>
  <p:slideViewPr>
    <p:cSldViewPr>
      <p:cViewPr varScale="1">
        <p:scale>
          <a:sx n="55" d="100"/>
          <a:sy n="55" d="100"/>
        </p:scale>
        <p:origin x="108" y="3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EFE0CDE2-81F0-4E7A-B952-824C27AD6C74}" type="slidenum">
              <a:rPr lang="fr-CA"/>
              <a:pPr>
                <a:defRPr/>
              </a:pPr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144656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noProof="0"/>
              <a:t>Cliquez pour modifier les styles du texte du masque</a:t>
            </a:r>
          </a:p>
          <a:p>
            <a:pPr lvl="1"/>
            <a:r>
              <a:rPr lang="fr-CA" noProof="0"/>
              <a:t>Deuxième niveau</a:t>
            </a:r>
          </a:p>
          <a:p>
            <a:pPr lvl="2"/>
            <a:r>
              <a:rPr lang="fr-CA" noProof="0"/>
              <a:t>Troisième niveau</a:t>
            </a:r>
          </a:p>
          <a:p>
            <a:pPr lvl="3"/>
            <a:r>
              <a:rPr lang="fr-CA" noProof="0"/>
              <a:t>Quatrième niveau</a:t>
            </a:r>
          </a:p>
          <a:p>
            <a:pPr lvl="4"/>
            <a:r>
              <a:rPr lang="fr-CA" noProof="0"/>
              <a:t>Cinquième niveau</a:t>
            </a:r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83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32AA6E77-8F36-41B6-BBF8-3C97F63C420B}" type="slidenum">
              <a:rPr lang="fr-CA"/>
              <a:pPr>
                <a:defRPr/>
              </a:pPr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085980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BC2120D1-2B1D-485B-B150-EDF7424EF21C}" type="slidenum">
              <a:rPr lang="fr-CA" smtClean="0">
                <a:latin typeface="Times New Roman" charset="0"/>
              </a:rPr>
              <a:pPr eaLnBrk="1" hangingPunct="1"/>
              <a:t>2</a:t>
            </a:fld>
            <a:endParaRPr lang="fr-CA">
              <a:latin typeface="Times New Roman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A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37320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FD582C74-0070-4314-8564-07AC6F870307}" type="slidenum">
              <a:rPr lang="fr-CA" smtClean="0">
                <a:latin typeface="Times New Roman" charset="0"/>
              </a:rPr>
              <a:pPr eaLnBrk="1" hangingPunct="1"/>
              <a:t>3</a:t>
            </a:fld>
            <a:endParaRPr lang="fr-CA">
              <a:latin typeface="Times New Roman" charset="0"/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A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5823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2DABDBA0-E6B2-423A-B93B-2934A093968E}" type="slidenum">
              <a:rPr lang="fr-CA" smtClean="0">
                <a:latin typeface="Times New Roman" charset="0"/>
              </a:rPr>
              <a:pPr eaLnBrk="1" hangingPunct="1"/>
              <a:t>4</a:t>
            </a:fld>
            <a:endParaRPr lang="fr-CA">
              <a:latin typeface="Times New Roman" charset="0"/>
            </a:endParaRPr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A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7998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EDC38AA5-6837-4C2C-94CA-AEECA0E8B7C3}" type="slidenum">
              <a:rPr lang="fr-CA" smtClean="0">
                <a:latin typeface="Times New Roman" charset="0"/>
              </a:rPr>
              <a:pPr eaLnBrk="1" hangingPunct="1"/>
              <a:t>5</a:t>
            </a:fld>
            <a:endParaRPr lang="fr-CA">
              <a:latin typeface="Times New Roman" charset="0"/>
            </a:endParaRPr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fr-CA">
                <a:latin typeface="Times New Roman" charset="0"/>
              </a:rPr>
              <a:t>Ne pas oublier de mentionner l’importance du français dans tous les travaux et examens. </a:t>
            </a:r>
          </a:p>
        </p:txBody>
      </p:sp>
    </p:spTree>
    <p:extLst>
      <p:ext uri="{BB962C8B-B14F-4D97-AF65-F5344CB8AC3E}">
        <p14:creationId xmlns:p14="http://schemas.microsoft.com/office/powerpoint/2010/main" val="1146187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1988800" y="3048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1828800" y="2819400"/>
            <a:ext cx="85344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/>
              <a:t>Cliquez pour modifier le style des sous-titres du masque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207264" y="2420112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lipse 12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86607D36-293E-4B9E-9E68-A45981AAAC8D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914400" y="381000"/>
            <a:ext cx="103632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DADBAB-CE7A-499C-902C-700CB5A7E630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9347200" y="0"/>
            <a:ext cx="28448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cteur droit 12"/>
          <p:cNvSpPr>
            <a:spLocks noChangeShapeType="1"/>
          </p:cNvSpPr>
          <p:nvPr/>
        </p:nvSpPr>
        <p:spPr bwMode="auto">
          <a:xfrm rot="5400000">
            <a:off x="6403340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9119616" y="2925763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lipse 14"/>
          <p:cNvSpPr/>
          <p:nvPr/>
        </p:nvSpPr>
        <p:spPr>
          <a:xfrm>
            <a:off x="9245600" y="3020251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221216" y="3009902"/>
            <a:ext cx="609600" cy="441325"/>
          </a:xfrm>
        </p:spPr>
        <p:txBody>
          <a:bodyPr/>
          <a:lstStyle/>
          <a:p>
            <a:pPr>
              <a:defRPr/>
            </a:pPr>
            <a:fld id="{671C4012-8584-42EA-A1E5-132A8695B9ED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06400" y="304800"/>
            <a:ext cx="8737600" cy="5821366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9855200" y="304802"/>
            <a:ext cx="1930400" cy="5851525"/>
          </a:xfrm>
        </p:spPr>
        <p:txBody>
          <a:bodyPr vert="eaVert"/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. Texte et image de la bibliothè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755651" y="1752600"/>
            <a:ext cx="5232400" cy="42672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'image de la bibliothèque 3"/>
          <p:cNvSpPr>
            <a:spLocks noGrp="1"/>
          </p:cNvSpPr>
          <p:nvPr>
            <p:ph type="clipArt" sz="half" idx="2"/>
          </p:nvPr>
        </p:nvSpPr>
        <p:spPr>
          <a:xfrm>
            <a:off x="6191251" y="1752600"/>
            <a:ext cx="5232400" cy="4267200"/>
          </a:xfrm>
        </p:spPr>
        <p:txBody>
          <a:bodyPr/>
          <a:lstStyle/>
          <a:p>
            <a:pPr lvl="0"/>
            <a:endParaRPr lang="fr-FR" noProof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5A22FA-49B4-4F18-AA7B-40C8B34E138D}" type="slidenum">
              <a:rPr lang="fr-CA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126012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755651" y="1752600"/>
            <a:ext cx="10668000" cy="4267200"/>
          </a:xfrm>
        </p:spPr>
        <p:txBody>
          <a:bodyPr/>
          <a:lstStyle/>
          <a:p>
            <a:pPr lvl="0"/>
            <a:endParaRPr lang="fr-FR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2FE2E7-F1C5-4E22-A9C6-CBA5217A6061}" type="slidenum">
              <a:rPr lang="fr-CA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51800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pPr>
              <a:defRPr/>
            </a:pPr>
            <a:fld id="{A58DDAF7-26AE-4CA2-8C3C-CC9FD47C761E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"/>
          </p:nvPr>
        </p:nvSpPr>
        <p:spPr>
          <a:xfrm>
            <a:off x="402336" y="1527048"/>
            <a:ext cx="11338560" cy="4572000"/>
          </a:xfrm>
        </p:spPr>
        <p:txBody>
          <a:bodyPr/>
          <a:lstStyle/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11988800" y="1905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203200" y="2286000"/>
            <a:ext cx="11777472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7264" y="142352"/>
            <a:ext cx="11777472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824568" y="2743200"/>
            <a:ext cx="8640232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203200" y="2438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lipse 9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lipse 10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94910995-DFD7-4AD5-AB5B-1AF15F88563B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533400"/>
            <a:ext cx="103632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</p:spPr>
        <p:txBody>
          <a:bodyPr/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7721600" y="6409944"/>
            <a:ext cx="4059936" cy="365760"/>
          </a:xfrm>
        </p:spPr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2F8331-3F3F-4159-AC4D-500A7F972805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8" name="Connecteur droit 7"/>
          <p:cNvSpPr>
            <a:spLocks noChangeShapeType="1"/>
          </p:cNvSpPr>
          <p:nvPr/>
        </p:nvSpPr>
        <p:spPr bwMode="auto">
          <a:xfrm flipV="1">
            <a:off x="6084107" y="1575653"/>
            <a:ext cx="11895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space réservé du contenu 9"/>
          <p:cNvSpPr>
            <a:spLocks noGrp="1"/>
          </p:cNvSpPr>
          <p:nvPr>
            <p:ph sz="half" idx="1"/>
          </p:nvPr>
        </p:nvSpPr>
        <p:spPr>
          <a:xfrm>
            <a:off x="402336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12" name="Espace réservé du contenu 11"/>
          <p:cNvSpPr>
            <a:spLocks noGrp="1"/>
          </p:cNvSpPr>
          <p:nvPr>
            <p:ph sz="half" idx="2"/>
          </p:nvPr>
        </p:nvSpPr>
        <p:spPr>
          <a:xfrm>
            <a:off x="6400800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cteur droit 9"/>
          <p:cNvSpPr>
            <a:spLocks noChangeShapeType="1"/>
          </p:cNvSpPr>
          <p:nvPr/>
        </p:nvSpPr>
        <p:spPr bwMode="auto">
          <a:xfrm flipV="1">
            <a:off x="6096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12192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03200" y="1371600"/>
            <a:ext cx="11777472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94564" y="6391656"/>
            <a:ext cx="11777472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5386917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6388441" y="1524000"/>
            <a:ext cx="5389033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406400" y="6409944"/>
            <a:ext cx="4775200" cy="365760"/>
          </a:xfrm>
        </p:spPr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15" name="Connecteur droit 14"/>
          <p:cNvSpPr>
            <a:spLocks noChangeShapeType="1"/>
          </p:cNvSpPr>
          <p:nvPr/>
        </p:nvSpPr>
        <p:spPr bwMode="auto">
          <a:xfrm>
            <a:off x="203200" y="128016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Espace réservé du contenu 23"/>
          <p:cNvSpPr>
            <a:spLocks noGrp="1"/>
          </p:cNvSpPr>
          <p:nvPr>
            <p:ph sz="quarter" idx="2"/>
          </p:nvPr>
        </p:nvSpPr>
        <p:spPr>
          <a:xfrm>
            <a:off x="402336" y="2471383"/>
            <a:ext cx="5388864" cy="3818404"/>
          </a:xfrm>
        </p:spPr>
        <p:txBody>
          <a:bodyPr/>
          <a:lstStyle/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26" name="Espace réservé du contenu 25"/>
          <p:cNvSpPr>
            <a:spLocks noGrp="1"/>
          </p:cNvSpPr>
          <p:nvPr>
            <p:ph sz="quarter" idx="4"/>
          </p:nvPr>
        </p:nvSpPr>
        <p:spPr>
          <a:xfrm>
            <a:off x="6400800" y="2471383"/>
            <a:ext cx="5384800" cy="3822192"/>
          </a:xfrm>
        </p:spPr>
        <p:txBody>
          <a:bodyPr/>
          <a:lstStyle/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25" name="Ellipse 24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lipse 26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xfrm>
            <a:off x="5791200" y="1042417"/>
            <a:ext cx="6096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64DAE1D2-7419-410D-83C3-BC67E16B679B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23" name="Titr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5791200" y="1036021"/>
            <a:ext cx="609600" cy="441325"/>
          </a:xfrm>
        </p:spPr>
        <p:txBody>
          <a:bodyPr/>
          <a:lstStyle/>
          <a:p>
            <a:pPr>
              <a:defRPr/>
            </a:pPr>
            <a:fld id="{BBA6F288-0691-4009-B94A-1EF0F72F671F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03200" y="158496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5689600" y="6324600"/>
            <a:ext cx="8128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F457B7D-65D0-4E8E-BD88-0C2F0AEBE51C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203200" y="152400"/>
            <a:ext cx="11777472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8000" y="914400"/>
            <a:ext cx="31496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508000" y="1981201"/>
            <a:ext cx="31496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Espace réservé du contenu 19"/>
          <p:cNvSpPr>
            <a:spLocks noGrp="1"/>
          </p:cNvSpPr>
          <p:nvPr>
            <p:ph sz="quarter" idx="1"/>
          </p:nvPr>
        </p:nvSpPr>
        <p:spPr>
          <a:xfrm>
            <a:off x="4165600" y="685800"/>
            <a:ext cx="7518400" cy="5410200"/>
          </a:xfrm>
        </p:spPr>
        <p:txBody>
          <a:bodyPr/>
          <a:lstStyle/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10" name="Ellipse 9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lipse 10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FBA38AE8-468C-4EEC-9395-38B6DD3A66EC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511040" cy="365760"/>
          </a:xfrm>
        </p:spPr>
        <p:txBody>
          <a:bodyPr/>
          <a:lstStyle/>
          <a:p>
            <a:pPr>
              <a:defRPr/>
            </a:pPr>
            <a:endParaRPr lang="fr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cteur droit 20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03200" y="152400"/>
            <a:ext cx="11777472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lipse 11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lipse 12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/>
          <a:p>
            <a:pPr>
              <a:defRPr/>
            </a:pPr>
            <a:fld id="{1E342783-CD66-4767-AB53-8B9DDE209B47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000500" y="5029200"/>
            <a:ext cx="78232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4000500" y="609600"/>
            <a:ext cx="78232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08000" y="990600"/>
            <a:ext cx="32512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7717536" y="6404984"/>
            <a:ext cx="4059936" cy="365760"/>
          </a:xfrm>
        </p:spPr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779264" cy="365760"/>
          </a:xfrm>
        </p:spPr>
        <p:txBody>
          <a:bodyPr/>
          <a:lstStyle/>
          <a:p>
            <a:pPr>
              <a:defRPr/>
            </a:pPr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1"/>
            <a:ext cx="12192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7721600" y="6404984"/>
            <a:ext cx="4059936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406400" y="6410848"/>
            <a:ext cx="4775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cteur droit 9"/>
          <p:cNvSpPr>
            <a:spLocks noChangeShapeType="1"/>
          </p:cNvSpPr>
          <p:nvPr/>
        </p:nvSpPr>
        <p:spPr bwMode="auto">
          <a:xfrm>
            <a:off x="203200" y="1276743"/>
            <a:ext cx="1177747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lipse 11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lipse 14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5791200" y="1040175"/>
            <a:ext cx="6096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DC54E343-7541-4CB1-8084-5CB912FC105C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113792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/>
              <a:t>Cliquez pour modifier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  <p:sldLayoutId id="2147483740" r:id="rId13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fr-CA"/>
              <a:t>Jocelyn Laflamme</a:t>
            </a:r>
          </a:p>
          <a:p>
            <a:pPr algn="r"/>
            <a:r>
              <a:rPr lang="fr-CA"/>
              <a:t>Bureau : HF-4185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sz="4800"/>
              <a:t>PLAN DE COURS</a:t>
            </a:r>
            <a:br>
              <a:rPr lang="fr-CA"/>
            </a:br>
            <a:r>
              <a:rPr lang="fr-CA"/>
              <a:t>FINANCES PERSONNELLES</a:t>
            </a:r>
          </a:p>
        </p:txBody>
      </p:sp>
      <p:pic>
        <p:nvPicPr>
          <p:cNvPr id="1032" name="Image 8" descr="C:\Documents and Settings\Nathalie\Local Settings\Temporary Internet Files\Content.IE5\17FZHTOM\MP900404926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7242" flipH="1">
            <a:off x="2279577" y="3645024"/>
            <a:ext cx="3099589" cy="22139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CA"/>
              <a:t>Objectifs</a:t>
            </a:r>
          </a:p>
          <a:p>
            <a:pPr lvl="1"/>
            <a:r>
              <a:rPr lang="fr-CA"/>
              <a:t>Acquisition des connaissances de base en finances personnelles et en informatique</a:t>
            </a:r>
          </a:p>
        </p:txBody>
      </p:sp>
      <p:pic>
        <p:nvPicPr>
          <p:cNvPr id="2052" name="Image 4" descr="C:\Documents and Settings\Nathalie\Local Settings\Temporary Internet Files\Content.IE5\CDOXYVAN\MP900438855[1]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69863" y="1844825"/>
            <a:ext cx="3919451" cy="26226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Présentation générale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CA"/>
              <a:t>Application des notions</a:t>
            </a:r>
          </a:p>
          <a:p>
            <a:pPr lvl="1"/>
            <a:r>
              <a:rPr lang="fr-CA"/>
              <a:t>Résolution de problèmes</a:t>
            </a:r>
          </a:p>
          <a:p>
            <a:pPr lvl="1"/>
            <a:r>
              <a:rPr lang="fr-CA"/>
              <a:t>Usage de différents logiciels de comptabilité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Présentation générale…</a:t>
            </a:r>
          </a:p>
        </p:txBody>
      </p:sp>
      <p:pic>
        <p:nvPicPr>
          <p:cNvPr id="1026" name="Image 2" descr="C:\Documents and Settings\Nathalie\Mes documents\Mes images\Bibliothèque multimédia Microsoft\j0439359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8" y="1924050"/>
            <a:ext cx="3924300" cy="392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Contenu du cours</a:t>
            </a:r>
          </a:p>
        </p:txBody>
      </p:sp>
      <p:sp>
        <p:nvSpPr>
          <p:cNvPr id="6147" name="Rectangle 7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fr-CA"/>
              <a:t>Module 1 : Initiation à l’informatique</a:t>
            </a:r>
          </a:p>
          <a:p>
            <a:pPr lvl="1"/>
            <a:r>
              <a:rPr lang="fr-CA"/>
              <a:t>Durée : 6 heures</a:t>
            </a:r>
          </a:p>
          <a:p>
            <a:r>
              <a:rPr lang="fr-CA"/>
              <a:t>Module 2 : Budget, bilan</a:t>
            </a:r>
          </a:p>
          <a:p>
            <a:pPr lvl="1"/>
            <a:r>
              <a:rPr lang="fr-CA"/>
              <a:t>Durée : 9 heures</a:t>
            </a:r>
          </a:p>
          <a:p>
            <a:r>
              <a:rPr lang="fr-CA"/>
              <a:t>Module 3 : Épargne et placements</a:t>
            </a:r>
          </a:p>
          <a:p>
            <a:pPr lvl="1"/>
            <a:r>
              <a:rPr lang="fr-CA"/>
              <a:t>Durée : 9 heures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52" name="Group 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499808423"/>
              </p:ext>
            </p:extLst>
          </p:nvPr>
        </p:nvGraphicFramePr>
        <p:xfrm>
          <a:off x="2090738" y="1752600"/>
          <a:ext cx="8001000" cy="4267200"/>
        </p:xfrm>
        <a:graphic>
          <a:graphicData uri="http://schemas.openxmlformats.org/drawingml/2006/table">
            <a:tbl>
              <a:tblPr lastRow="1">
                <a:tableStyleId>{0660B408-B3CF-4A94-85FC-2B1E0A45F4A2}</a:tableStyleId>
              </a:tblPr>
              <a:tblGrid>
                <a:gridCol w="5859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19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6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Travaux individuels</a:t>
                      </a:r>
                      <a:endParaRPr kumimoji="0" lang="fr-CA" sz="2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47051" marR="147051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25 %</a:t>
                      </a:r>
                      <a:endParaRPr kumimoji="0" lang="fr-CA" sz="2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47051" marR="147051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Examen intra</a:t>
                      </a:r>
                      <a:endParaRPr kumimoji="0" lang="fr-CA" sz="2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47051" marR="147051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35 %</a:t>
                      </a:r>
                      <a:endParaRPr kumimoji="0" lang="fr-CA" sz="2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47051" marR="14705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Examen final</a:t>
                      </a:r>
                      <a:endParaRPr kumimoji="0" lang="fr-CA" sz="2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47051" marR="147051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40 %</a:t>
                      </a:r>
                      <a:endParaRPr kumimoji="0" lang="fr-CA" sz="2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47051" marR="147051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68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TOTAL :</a:t>
                      </a:r>
                      <a:endParaRPr kumimoji="0" lang="fr-CA" sz="2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47051" marR="147051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100 %</a:t>
                      </a:r>
                      <a:endParaRPr kumimoji="0" lang="fr-CA" sz="2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47051" marR="147051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Évaluation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828800" y="3049524"/>
            <a:ext cx="8534400" cy="758952"/>
          </a:xfrm>
        </p:spPr>
        <p:txBody>
          <a:bodyPr>
            <a:prstTxWarp prst="textPlain">
              <a:avLst/>
            </a:prstTxWarp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fr-C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Bonne session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l">
  <a:themeElements>
    <a:clrScheme name="Apothicaire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Civil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l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158</TotalTime>
  <Words>108</Words>
  <Application>Microsoft Office PowerPoint</Application>
  <PresentationFormat>Grand écran</PresentationFormat>
  <Paragraphs>32</Paragraphs>
  <Slides>6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2" baseType="lpstr">
      <vt:lpstr>Georgia</vt:lpstr>
      <vt:lpstr>Times New Roman</vt:lpstr>
      <vt:lpstr>Verdana</vt:lpstr>
      <vt:lpstr>Wingdings</vt:lpstr>
      <vt:lpstr>Wingdings 2</vt:lpstr>
      <vt:lpstr>Civil</vt:lpstr>
      <vt:lpstr>PLAN DE COURS FINANCES PERSONNELLES</vt:lpstr>
      <vt:lpstr>Présentation générale</vt:lpstr>
      <vt:lpstr>Présentation générale…</vt:lpstr>
      <vt:lpstr>Contenu du cours</vt:lpstr>
      <vt:lpstr>Évaluation</vt:lpstr>
      <vt:lpstr>Bonne session</vt:lpstr>
    </vt:vector>
  </TitlesOfParts>
  <Company>Gestion Nicole Benoît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 DE COURS FINANCES PERSONNELLES</dc:title>
  <dc:creator>Jocelyne Roberge</dc:creator>
  <cp:lastModifiedBy>Jocelyne</cp:lastModifiedBy>
  <cp:revision>22</cp:revision>
  <cp:lastPrinted>1601-01-01T00:00:00Z</cp:lastPrinted>
  <dcterms:created xsi:type="dcterms:W3CDTF">2000-10-18T17:43:20Z</dcterms:created>
  <dcterms:modified xsi:type="dcterms:W3CDTF">2019-10-16T15:38:05Z</dcterms:modified>
</cp:coreProperties>
</file>